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1"/>
  </p:sldMasterIdLst>
  <p:sldIdLst>
    <p:sldId id="261" r:id="rId2"/>
    <p:sldId id="257" r:id="rId3"/>
    <p:sldId id="258" r:id="rId4"/>
    <p:sldId id="262" r:id="rId5"/>
    <p:sldId id="259" r:id="rId6"/>
    <p:sldId id="260" r:id="rId7"/>
    <p:sldId id="273" r:id="rId8"/>
    <p:sldId id="263" r:id="rId9"/>
    <p:sldId id="267" r:id="rId10"/>
    <p:sldId id="264" r:id="rId11"/>
    <p:sldId id="265" r:id="rId12"/>
    <p:sldId id="266" r:id="rId13"/>
    <p:sldId id="268" r:id="rId14"/>
    <p:sldId id="269" r:id="rId15"/>
    <p:sldId id="270" r:id="rId16"/>
    <p:sldId id="272" r:id="rId17"/>
    <p:sldId id="271" r:id="rId18"/>
    <p:sldId id="274" r:id="rId19"/>
    <p:sldId id="275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47" autoAdjust="0"/>
    <p:restoredTop sz="94660"/>
  </p:normalViewPr>
  <p:slideViewPr>
    <p:cSldViewPr snapToGrid="0">
      <p:cViewPr varScale="1">
        <p:scale>
          <a:sx n="97" d="100"/>
          <a:sy n="97" d="100"/>
        </p:scale>
        <p:origin x="93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2A6A5-C5C9-4C80-8AB6-785ECF8F77DC}" type="datetimeFigureOut">
              <a:rPr lang="en-US" smtClean="0"/>
              <a:t>5/26/2025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0F484-FC69-4388-8983-57C9820A5EB4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22251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2A6A5-C5C9-4C80-8AB6-785ECF8F77DC}" type="datetimeFigureOut">
              <a:rPr lang="en-US" smtClean="0"/>
              <a:t>5/26/2025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0F484-FC69-4388-8983-57C9820A5E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69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2A6A5-C5C9-4C80-8AB6-785ECF8F77DC}" type="datetimeFigureOut">
              <a:rPr lang="en-US" smtClean="0"/>
              <a:t>5/26/2025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0F484-FC69-4388-8983-57C9820A5E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8489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2A6A5-C5C9-4C80-8AB6-785ECF8F77DC}" type="datetimeFigureOut">
              <a:rPr lang="en-US" smtClean="0"/>
              <a:t>5/26/2025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0F484-FC69-4388-8983-57C9820A5EB4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978529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2A6A5-C5C9-4C80-8AB6-785ECF8F77DC}" type="datetimeFigureOut">
              <a:rPr lang="en-US" smtClean="0"/>
              <a:t>5/26/2025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0F484-FC69-4388-8983-57C9820A5E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7568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2A6A5-C5C9-4C80-8AB6-785ECF8F77DC}" type="datetimeFigureOut">
              <a:rPr lang="en-US" smtClean="0"/>
              <a:t>5/26/2025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0F484-FC69-4388-8983-57C9820A5EB4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560119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2A6A5-C5C9-4C80-8AB6-785ECF8F77DC}" type="datetimeFigureOut">
              <a:rPr lang="en-US" smtClean="0"/>
              <a:t>5/26/2025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0F484-FC69-4388-8983-57C9820A5E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5957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2A6A5-C5C9-4C80-8AB6-785ECF8F77DC}" type="datetimeFigureOut">
              <a:rPr lang="en-US" smtClean="0"/>
              <a:t>5/26/2025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0F484-FC69-4388-8983-57C9820A5E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2710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2A6A5-C5C9-4C80-8AB6-785ECF8F77DC}" type="datetimeFigureOut">
              <a:rPr lang="en-US" smtClean="0"/>
              <a:t>5/26/2025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0F484-FC69-4388-8983-57C9820A5E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63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2A6A5-C5C9-4C80-8AB6-785ECF8F77DC}" type="datetimeFigureOut">
              <a:rPr lang="en-US" smtClean="0"/>
              <a:t>5/26/2025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0F484-FC69-4388-8983-57C9820A5E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2676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2A6A5-C5C9-4C80-8AB6-785ECF8F77DC}" type="datetimeFigureOut">
              <a:rPr lang="en-US" smtClean="0"/>
              <a:t>5/26/2025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0F484-FC69-4388-8983-57C9820A5E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794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2A6A5-C5C9-4C80-8AB6-785ECF8F77DC}" type="datetimeFigureOut">
              <a:rPr lang="en-US" smtClean="0"/>
              <a:t>5/26/2025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0F484-FC69-4388-8983-57C9820A5E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5724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2A6A5-C5C9-4C80-8AB6-785ECF8F77DC}" type="datetimeFigureOut">
              <a:rPr lang="en-US" smtClean="0"/>
              <a:t>5/26/2025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0F484-FC69-4388-8983-57C9820A5E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0749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2A6A5-C5C9-4C80-8AB6-785ECF8F77DC}" type="datetimeFigureOut">
              <a:rPr lang="en-US" smtClean="0"/>
              <a:t>5/26/2025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0F484-FC69-4388-8983-57C9820A5E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5151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2A6A5-C5C9-4C80-8AB6-785ECF8F77DC}" type="datetimeFigureOut">
              <a:rPr lang="en-US" smtClean="0"/>
              <a:t>5/26/2025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0F484-FC69-4388-8983-57C9820A5E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2066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2A6A5-C5C9-4C80-8AB6-785ECF8F77DC}" type="datetimeFigureOut">
              <a:rPr lang="en-US" smtClean="0"/>
              <a:t>5/26/2025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0F484-FC69-4388-8983-57C9820A5E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473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2A6A5-C5C9-4C80-8AB6-785ECF8F77DC}" type="datetimeFigureOut">
              <a:rPr lang="en-US" smtClean="0"/>
              <a:t>5/26/2025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0F484-FC69-4388-8983-57C9820A5E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6441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72A2A6A5-C5C9-4C80-8AB6-785ECF8F77DC}" type="datetimeFigureOut">
              <a:rPr lang="en-US" smtClean="0"/>
              <a:t>5/26/2025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7A30F484-FC69-4388-8983-57C9820A5E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05835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  <p:sldLayoutId id="2147483726" r:id="rId13"/>
    <p:sldLayoutId id="2147483727" r:id="rId14"/>
    <p:sldLayoutId id="2147483728" r:id="rId15"/>
    <p:sldLayoutId id="2147483729" r:id="rId16"/>
    <p:sldLayoutId id="2147483730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6F60388-5BDB-C979-6D2A-F7F5103501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75716" y="3657600"/>
            <a:ext cx="3333750" cy="1924050"/>
          </a:xfrm>
          <a:prstGeom prst="rect">
            <a:avLst/>
          </a:prstGeom>
          <a:solidFill>
            <a:srgbClr val="FF0000"/>
          </a:solidFill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D3FFFE6-60E0-0230-3C92-713FA8072C5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Glutathione upregulation via Free Form amino acid  supplementation + selenomethionine cofactor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42C2AD-0803-1FC0-6018-EEAA1957BDF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Restoring Health, Resiliency, Readiness and Long-term Effectiveness of the Armed Services Soldiers, Sailor, Airmen and Marines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7550377-8101-E3D5-2A58-B4F94F7B8349}"/>
              </a:ext>
            </a:extLst>
          </p:cNvPr>
          <p:cNvSpPr txBox="1"/>
          <p:nvPr/>
        </p:nvSpPr>
        <p:spPr>
          <a:xfrm>
            <a:off x="8075716" y="5581650"/>
            <a:ext cx="33993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TheBestImmuneSupport.com</a:t>
            </a:r>
          </a:p>
          <a:p>
            <a:pPr algn="ctr"/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Founder - Joseph V Cassarino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E731C26-C7F1-39DC-B5D5-CC5C63EBE406}"/>
              </a:ext>
            </a:extLst>
          </p:cNvPr>
          <p:cNvSpPr txBox="1"/>
          <p:nvPr/>
        </p:nvSpPr>
        <p:spPr>
          <a:xfrm>
            <a:off x="526025" y="6189407"/>
            <a:ext cx="610583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info@thebestimmunesupport.com</a:t>
            </a:r>
          </a:p>
        </p:txBody>
      </p:sp>
    </p:spTree>
    <p:extLst>
      <p:ext uri="{BB962C8B-B14F-4D97-AF65-F5344CB8AC3E}">
        <p14:creationId xmlns:p14="http://schemas.microsoft.com/office/powerpoint/2010/main" val="8090798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D3E939C-7B01-7AE2-72ED-69A977FE5358}"/>
              </a:ext>
            </a:extLst>
          </p:cNvPr>
          <p:cNvSpPr txBox="1"/>
          <p:nvPr/>
        </p:nvSpPr>
        <p:spPr>
          <a:xfrm>
            <a:off x="1681971" y="334297"/>
            <a:ext cx="882805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 dirty="0"/>
              <a:t>Evidence of </a:t>
            </a:r>
            <a:r>
              <a:rPr lang="en-US" sz="3600" b="1" dirty="0" err="1"/>
              <a:t>ProImmune’s</a:t>
            </a:r>
            <a:r>
              <a:rPr lang="en-US" sz="3600" b="1" dirty="0"/>
              <a:t> Effectiveness</a:t>
            </a:r>
          </a:p>
          <a:p>
            <a:pPr algn="ctr"/>
            <a:r>
              <a:rPr lang="en-US" sz="3600" b="1" dirty="0"/>
              <a:t>(Kidney and Vascular protection)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3921AC3-2942-2ECD-8BD0-03D88048BBAB}"/>
              </a:ext>
            </a:extLst>
          </p:cNvPr>
          <p:cNvSpPr txBox="1"/>
          <p:nvPr/>
        </p:nvSpPr>
        <p:spPr>
          <a:xfrm>
            <a:off x="668594" y="1784524"/>
            <a:ext cx="1014689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indent="-285750">
              <a:buFont typeface="Arial" panose="020B0604020202020204" pitchFamily="34" charset="0"/>
              <a:buChar char="•"/>
            </a:pPr>
            <a:r>
              <a:rPr lang="en-US" dirty="0"/>
              <a:t>CKD (chronic kidney disease) model in rats (</a:t>
            </a:r>
            <a:r>
              <a:rPr lang="en-US" sz="1800" dirty="0">
                <a:latin typeface="Segoe UI" panose="020B0502040204020203" pitchFamily="34" charset="0"/>
              </a:rPr>
              <a:t>PMCID: PMC3426391)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latin typeface="+mj-lt"/>
              </a:rPr>
              <a:t>Adenine supplementation (0.7%) in diet induces interstitial nephropathy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latin typeface="+mj-lt"/>
              </a:rPr>
              <a:t>Chronic renal failure (CRF) is the end symptom.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Three groups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Control (No adenine in chow)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CRF group (adenine in chow)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CRF group plus </a:t>
            </a:r>
            <a:r>
              <a:rPr lang="en-US" dirty="0" err="1"/>
              <a:t>ProImmune</a:t>
            </a:r>
            <a:r>
              <a:rPr lang="en-US" dirty="0"/>
              <a:t> (adenine in chow)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Results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CRF group produces azotemia, severe kidney swelling, nephropathy &amp; poor GSH/GSSG ratio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CRF group plus </a:t>
            </a:r>
            <a:r>
              <a:rPr lang="en-US" dirty="0" err="1"/>
              <a:t>ProImmune</a:t>
            </a:r>
            <a:r>
              <a:rPr lang="en-US" dirty="0"/>
              <a:t> significantly attenuated all symptoms; reduced pathology and improved GSH/GSSG ratio</a:t>
            </a:r>
          </a:p>
        </p:txBody>
      </p:sp>
    </p:spTree>
    <p:extLst>
      <p:ext uri="{BB962C8B-B14F-4D97-AF65-F5344CB8AC3E}">
        <p14:creationId xmlns:p14="http://schemas.microsoft.com/office/powerpoint/2010/main" val="24548952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D8C084F-3333-5C9C-495B-7FC2F10166CE}"/>
              </a:ext>
            </a:extLst>
          </p:cNvPr>
          <p:cNvSpPr txBox="1"/>
          <p:nvPr/>
        </p:nvSpPr>
        <p:spPr>
          <a:xfrm>
            <a:off x="2221381" y="334297"/>
            <a:ext cx="774923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 dirty="0" err="1"/>
              <a:t>ProImmune</a:t>
            </a:r>
            <a:r>
              <a:rPr lang="en-US" sz="3600" b="1" dirty="0"/>
              <a:t> Keep GSH Levels High</a:t>
            </a:r>
          </a:p>
          <a:p>
            <a:pPr algn="ctr"/>
            <a:r>
              <a:rPr lang="en-US" sz="3600" b="1" dirty="0"/>
              <a:t>(Intracellular GSH)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9859BEE-563F-2824-9390-3C7F777B4348}"/>
              </a:ext>
            </a:extLst>
          </p:cNvPr>
          <p:cNvSpPr txBox="1"/>
          <p:nvPr/>
        </p:nvSpPr>
        <p:spPr>
          <a:xfrm>
            <a:off x="957415" y="1739914"/>
            <a:ext cx="10277168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Tested against three glutathione (GSH) precursors (</a:t>
            </a:r>
            <a:r>
              <a:rPr lang="en-US" sz="1800" dirty="0">
                <a:latin typeface="Segoe UI" panose="020B0502040204020203" pitchFamily="34" charset="0"/>
              </a:rPr>
              <a:t>DOI: 10.1152/ajpcell.00434.2009)</a:t>
            </a:r>
            <a:r>
              <a:rPr lang="en-US" dirty="0"/>
              <a:t>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N-acetyl-cysteine (NAC)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err="1"/>
              <a:t>ProImmune</a:t>
            </a: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NAC fortified with selenomethionine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Vascular Smooth Muscle Cells (VSMCs) treated with spermine (Spermine exposure reduces intracellular GSH levels)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Treatment with NAC did not protect against GSH depletion.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err="1"/>
              <a:t>ProImmune</a:t>
            </a:r>
            <a:r>
              <a:rPr lang="en-US" dirty="0"/>
              <a:t> maintained intracellular GSH at control levels.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NAC + selenomethionine was 50% as effective as </a:t>
            </a:r>
            <a:r>
              <a:rPr lang="en-US" dirty="0" err="1"/>
              <a:t>ProImmune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28976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214396E-D11B-E3B7-B022-46A7B4D29E92}"/>
              </a:ext>
            </a:extLst>
          </p:cNvPr>
          <p:cNvSpPr txBox="1"/>
          <p:nvPr/>
        </p:nvSpPr>
        <p:spPr>
          <a:xfrm>
            <a:off x="1536097" y="157317"/>
            <a:ext cx="911980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 dirty="0" err="1"/>
              <a:t>ProImmune</a:t>
            </a:r>
            <a:r>
              <a:rPr lang="en-US" sz="3600" b="1" dirty="0"/>
              <a:t> Protects the Liver</a:t>
            </a:r>
          </a:p>
          <a:p>
            <a:pPr algn="ctr"/>
            <a:r>
              <a:rPr lang="en-US" sz="3600" b="1" dirty="0"/>
              <a:t>(Inhibits Obesity &amp; Metabolic Syndrome)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F952DA6-C350-0120-AA3F-7F6DD8FC883A}"/>
              </a:ext>
            </a:extLst>
          </p:cNvPr>
          <p:cNvSpPr txBox="1"/>
          <p:nvPr/>
        </p:nvSpPr>
        <p:spPr>
          <a:xfrm>
            <a:off x="942666" y="1594974"/>
            <a:ext cx="10306665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Nonalcoholic fatty liver disease (NAFLD): most common form of liver pathologies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Male apolipoprotein E (</a:t>
            </a:r>
            <a:r>
              <a:rPr lang="en-US" dirty="0" err="1"/>
              <a:t>ApoE</a:t>
            </a:r>
            <a:r>
              <a:rPr lang="en-US" dirty="0"/>
              <a:t>)-/- mice: Normal diet (ND) Vs. high fat diet (HFD)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Mouse model for NAFLD (DOI: 10.1016/j.yexmp.2011.04.009)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Oxidative stress increases with diet-induced obesity.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HFD diet (compared to normal diet) produces: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/>
              <a:t>weight gain, hepatomegaly, and increased serum cholesterol and triglycerides levels.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/>
              <a:t>increased lipogenesis, oxidative stress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HFD diet + </a:t>
            </a:r>
            <a:r>
              <a:rPr lang="en-US" dirty="0" err="1"/>
              <a:t>ProImmune</a:t>
            </a:r>
            <a:r>
              <a:rPr lang="en-US" dirty="0"/>
              <a:t> produces: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/>
              <a:t>fully prevented the adverse effects of HFD on serum triglyceride levels, body and liver weights, and hepatic steatosis.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/>
              <a:t>attenuated HFD-induced increase in lipogenesis, oxidative stress.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/>
              <a:t>Keeps healthy weight in HFD situations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3609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386F39F-3F6C-5613-B9C6-DE9D187B7B91}"/>
              </a:ext>
            </a:extLst>
          </p:cNvPr>
          <p:cNvSpPr txBox="1"/>
          <p:nvPr/>
        </p:nvSpPr>
        <p:spPr>
          <a:xfrm>
            <a:off x="2235809" y="157317"/>
            <a:ext cx="772038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 dirty="0" err="1"/>
              <a:t>ProImmune</a:t>
            </a:r>
            <a:r>
              <a:rPr lang="en-US" sz="3600" b="1" dirty="0"/>
              <a:t> Inhibits Viral Infection</a:t>
            </a:r>
          </a:p>
          <a:p>
            <a:pPr algn="ctr"/>
            <a:r>
              <a:rPr lang="en-US" sz="3600" b="1" dirty="0"/>
              <a:t>(Zika Virus – SARs-Cov-2)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79A1063-C411-53FE-152E-FEE3C1668599}"/>
              </a:ext>
            </a:extLst>
          </p:cNvPr>
          <p:cNvSpPr txBox="1"/>
          <p:nvPr/>
        </p:nvSpPr>
        <p:spPr>
          <a:xfrm>
            <a:off x="648930" y="1505378"/>
            <a:ext cx="10559301" cy="480131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Low GSH levels intra-cellularly are associated with increase viral replication potential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Infection assays: human placental cells and Vero cells (</a:t>
            </a:r>
            <a:r>
              <a:rPr lang="pt-BR" dirty="0"/>
              <a:t>DOI: 10.1016/j.antiviral.2018.09.004)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Zika will grow and replicate in both cells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Infection with Zika reduces GSH levels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err="1"/>
              <a:t>ProImmune</a:t>
            </a:r>
            <a:r>
              <a:rPr lang="en-US" dirty="0"/>
              <a:t> addition to uninfected cells caused no damage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Supplementing with </a:t>
            </a:r>
            <a:r>
              <a:rPr lang="en-US" dirty="0" err="1"/>
              <a:t>ProImmune</a:t>
            </a:r>
            <a:r>
              <a:rPr lang="en-US" dirty="0"/>
              <a:t> inhibits replication by 90% in infected cells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*SARS &amp; HIV outcomes (as </a:t>
            </a:r>
            <a:r>
              <a:rPr lang="en-US" dirty="0" err="1"/>
              <a:t>Prothione</a:t>
            </a:r>
            <a:r>
              <a:rPr lang="en-US" dirty="0"/>
              <a:t> formulation – based off of </a:t>
            </a:r>
            <a:r>
              <a:rPr lang="en-US" dirty="0" err="1"/>
              <a:t>ProImmune</a:t>
            </a:r>
            <a:r>
              <a:rPr lang="en-US" dirty="0"/>
              <a:t>): Phase II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Mild to moderate SARS-COV2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/>
              <a:t>Lower hospitalization rates while taking </a:t>
            </a:r>
            <a:r>
              <a:rPr lang="en-US" dirty="0" err="1"/>
              <a:t>Prothione</a:t>
            </a:r>
            <a:endParaRPr lang="en-US" dirty="0"/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/>
              <a:t>Reduced SARs-Cov-2 viral load (PCR measure)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/>
              <a:t>Faster symptom recovery</a:t>
            </a:r>
          </a:p>
          <a:p>
            <a:pPr lvl="2"/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Reduced HIV viral load (PCR measure)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D39C7ED-19B0-9598-E4AB-105CEDB94ABD}"/>
              </a:ext>
            </a:extLst>
          </p:cNvPr>
          <p:cNvSpPr txBox="1"/>
          <p:nvPr/>
        </p:nvSpPr>
        <p:spPr>
          <a:xfrm>
            <a:off x="4093634" y="6454462"/>
            <a:ext cx="376233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000" b="1" dirty="0"/>
              <a:t>*Protocol #: TAL-PRO-001, Version 1.5, 20 September 2021; ClinicalTrials.gov ID: </a:t>
            </a:r>
            <a:r>
              <a:rPr lang="en-US" sz="1000" b="1" dirty="0"/>
              <a:t>NCT04742725</a:t>
            </a:r>
          </a:p>
        </p:txBody>
      </p:sp>
    </p:spTree>
    <p:extLst>
      <p:ext uri="{BB962C8B-B14F-4D97-AF65-F5344CB8AC3E}">
        <p14:creationId xmlns:p14="http://schemas.microsoft.com/office/powerpoint/2010/main" val="34535617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6660C1A-0D6E-571B-B8FA-3FA8224C2B04}"/>
              </a:ext>
            </a:extLst>
          </p:cNvPr>
          <p:cNvSpPr txBox="1"/>
          <p:nvPr/>
        </p:nvSpPr>
        <p:spPr>
          <a:xfrm>
            <a:off x="80574" y="511278"/>
            <a:ext cx="1203085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 dirty="0" err="1"/>
              <a:t>ProImmune</a:t>
            </a:r>
            <a:r>
              <a:rPr lang="en-US" sz="3600" b="1" dirty="0"/>
              <a:t> Shows Neuroprotective Effects</a:t>
            </a:r>
          </a:p>
          <a:p>
            <a:pPr algn="ctr"/>
            <a:r>
              <a:rPr lang="en-US" sz="3600" b="1" dirty="0"/>
              <a:t>(No Surprise – If NAC works, </a:t>
            </a:r>
            <a:r>
              <a:rPr lang="en-US" sz="3600" b="1" dirty="0" err="1"/>
              <a:t>ProImmune</a:t>
            </a:r>
            <a:r>
              <a:rPr lang="en-US" sz="3600" b="1" dirty="0"/>
              <a:t> works better)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D19A0E9-F940-942A-115F-11825D81E62A}"/>
              </a:ext>
            </a:extLst>
          </p:cNvPr>
          <p:cNvSpPr txBox="1"/>
          <p:nvPr/>
        </p:nvSpPr>
        <p:spPr>
          <a:xfrm>
            <a:off x="462118" y="2067512"/>
            <a:ext cx="10655481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Case study (DOI: 10.3389/fneur.2024.1356662):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78 year old patient with dementia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Sundowner syndrome induced by elevation changes (travel thought the Rocky </a:t>
            </a:r>
            <a:r>
              <a:rPr lang="en-US" dirty="0" err="1"/>
              <a:t>Mnts</a:t>
            </a:r>
            <a:r>
              <a:rPr lang="en-US" dirty="0"/>
              <a:t>.)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Non-verbal and non-mobile after car trip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 err="1"/>
              <a:t>Proimmune</a:t>
            </a:r>
            <a:r>
              <a:rPr lang="en-US" dirty="0"/>
              <a:t> + 1.3 ATA hyperbaric air (four, 1-hour sessions)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/>
              <a:t>Speech and activity of daily living improved and recovered to pre-dementia levels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BE61BAC-3851-537D-352B-4998B4226936}"/>
              </a:ext>
            </a:extLst>
          </p:cNvPr>
          <p:cNvSpPr txBox="1"/>
          <p:nvPr/>
        </p:nvSpPr>
        <p:spPr>
          <a:xfrm>
            <a:off x="717754" y="4731741"/>
            <a:ext cx="111399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Clinical experience with sports concussions: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High dose </a:t>
            </a:r>
            <a:r>
              <a:rPr lang="en-US" dirty="0" err="1"/>
              <a:t>ProImmune</a:t>
            </a:r>
            <a:r>
              <a:rPr lang="en-US" dirty="0"/>
              <a:t> (every three hours)  reverses symptoms (light sensitivity, headache, memory loss) after 24-48 hours.</a:t>
            </a:r>
          </a:p>
        </p:txBody>
      </p:sp>
    </p:spTree>
    <p:extLst>
      <p:ext uri="{BB962C8B-B14F-4D97-AF65-F5344CB8AC3E}">
        <p14:creationId xmlns:p14="http://schemas.microsoft.com/office/powerpoint/2010/main" val="27556557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4F7FFED-3AF6-0498-76B7-9E157C8D3DCC}"/>
              </a:ext>
            </a:extLst>
          </p:cNvPr>
          <p:cNvSpPr txBox="1"/>
          <p:nvPr/>
        </p:nvSpPr>
        <p:spPr>
          <a:xfrm>
            <a:off x="555862" y="176982"/>
            <a:ext cx="11080276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 dirty="0"/>
              <a:t>Nuclear factor erythroid 2-related factor 2 (NRF2)</a:t>
            </a:r>
          </a:p>
          <a:p>
            <a:pPr algn="ctr"/>
            <a:r>
              <a:rPr lang="en-US" sz="3600" b="1" dirty="0"/>
              <a:t>Upregulation via L-Cystine and L-Cysteine Levels</a:t>
            </a:r>
          </a:p>
          <a:p>
            <a:pPr algn="ctr"/>
            <a:r>
              <a:rPr lang="en-US" sz="3600" b="1" dirty="0"/>
              <a:t>(</a:t>
            </a:r>
            <a:r>
              <a:rPr lang="en-US" sz="3600" b="1" dirty="0" err="1"/>
              <a:t>ProImmune</a:t>
            </a:r>
            <a:r>
              <a:rPr lang="en-US" sz="3600" b="1" dirty="0"/>
              <a:t> Activates NRF2)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E3BFDDB-6F28-1C9C-8A0E-3DFAE36E4340}"/>
              </a:ext>
            </a:extLst>
          </p:cNvPr>
          <p:cNvSpPr txBox="1"/>
          <p:nvPr/>
        </p:nvSpPr>
        <p:spPr>
          <a:xfrm>
            <a:off x="555862" y="1931308"/>
            <a:ext cx="1049101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NRF2 is a critical gene regulator against inflammation and ROS (DOI: 10.1146/annurev-pharmtox-011112-140320)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L-Cystine is a known NRF2 inducer (DOI:10.3390/cells12020291)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NRF2 regulates GSH synthesis (DOI: 10.1016/j.freeradbiomed.2008.10.040)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Active interest in activating NRF2 in noncommunicable diseases (</a:t>
            </a:r>
            <a:r>
              <a:rPr lang="en-US" dirty="0" err="1"/>
              <a:t>doi</a:t>
            </a:r>
            <a:r>
              <a:rPr lang="en-US" dirty="0"/>
              <a:t>: 10.1016/j.redox.2025.103569)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Three-for-one effect: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Increased concentration of reduced disulfide bridges (L-cystine) signals NRF2 activation and GSH peroxide upregulation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L-Cystine is a precursor in GSH de novo synthesis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Nrf2-increases glutathione recycling (DOI:10.1016/j.freeradbiomed.2008.10.040)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Selenomethionine is a co-factor that stimulates GSH peroxide  </a:t>
            </a:r>
          </a:p>
        </p:txBody>
      </p:sp>
    </p:spTree>
    <p:extLst>
      <p:ext uri="{BB962C8B-B14F-4D97-AF65-F5344CB8AC3E}">
        <p14:creationId xmlns:p14="http://schemas.microsoft.com/office/powerpoint/2010/main" val="18417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3A64811-A3F6-85A5-82F1-5823572381D4}"/>
              </a:ext>
            </a:extLst>
          </p:cNvPr>
          <p:cNvSpPr txBox="1"/>
          <p:nvPr/>
        </p:nvSpPr>
        <p:spPr>
          <a:xfrm>
            <a:off x="1568966" y="176982"/>
            <a:ext cx="905408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 dirty="0" err="1"/>
              <a:t>ProImmune</a:t>
            </a:r>
            <a:r>
              <a:rPr lang="en-US" sz="3600" b="1" dirty="0"/>
              <a:t> For Erectile Dysfunction</a:t>
            </a:r>
          </a:p>
          <a:p>
            <a:pPr algn="ctr"/>
            <a:r>
              <a:rPr lang="en-US" sz="3600" b="1" dirty="0"/>
              <a:t>(Protects and Enhances NO production)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752536B-8008-99A0-3497-C7D73D4F303F}"/>
              </a:ext>
            </a:extLst>
          </p:cNvPr>
          <p:cNvSpPr txBox="1"/>
          <p:nvPr/>
        </p:nvSpPr>
        <p:spPr>
          <a:xfrm>
            <a:off x="508573" y="1553496"/>
            <a:ext cx="11174854" cy="50783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If NAC (or GLY-NAC) can do the job, </a:t>
            </a:r>
            <a:r>
              <a:rPr lang="en-US" dirty="0" err="1"/>
              <a:t>ProImmune</a:t>
            </a:r>
            <a:r>
              <a:rPr lang="en-US" dirty="0"/>
              <a:t> will do it better (and more thoroughly)</a:t>
            </a:r>
          </a:p>
          <a:p>
            <a:endParaRPr lang="en-US" dirty="0"/>
          </a:p>
          <a:p>
            <a:r>
              <a:rPr lang="en-US" dirty="0"/>
              <a:t>In a bilateral cavernous nerve crush (BCNC) rat model (</a:t>
            </a:r>
            <a:r>
              <a:rPr lang="fi-FI" dirty="0"/>
              <a:t>DOI: 10.4103/aja.aja_17_20)</a:t>
            </a:r>
            <a:r>
              <a:rPr lang="en-US" dirty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NAC reduces fibrosis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Maintains penile length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Preserves intra-</a:t>
            </a:r>
            <a:r>
              <a:rPr lang="en-US" dirty="0" err="1"/>
              <a:t>cavernosal</a:t>
            </a:r>
            <a:r>
              <a:rPr lang="en-US" dirty="0"/>
              <a:t> pressure/mean arterial pressure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Preserves NO induction </a:t>
            </a:r>
          </a:p>
          <a:p>
            <a:endParaRPr lang="en-US" dirty="0"/>
          </a:p>
          <a:p>
            <a:r>
              <a:rPr lang="en-US" dirty="0"/>
              <a:t>In a chronic intermittent hypoxia model (sleep apnea) in rats (DOI : 10.1016/j.urology.2015.07.013)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NAC prevented apoptosis in penile tissue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Preserved erectile function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Preserves NO induction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/>
          </a:p>
          <a:p>
            <a:r>
              <a:rPr lang="en-US" dirty="0"/>
              <a:t>Rat </a:t>
            </a:r>
            <a:r>
              <a:rPr lang="en-US" dirty="0" err="1"/>
              <a:t>hyperlipedimia</a:t>
            </a:r>
            <a:r>
              <a:rPr lang="en-US" dirty="0"/>
              <a:t> (DOI: 10.4103/aja202324) and diabetes models (DOI: 10.1111/jcmm.17394):</a:t>
            </a:r>
          </a:p>
          <a:p>
            <a:r>
              <a:rPr lang="en-US" dirty="0"/>
              <a:t>Both models result in ED in rats and mice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err="1"/>
              <a:t>ProImmune</a:t>
            </a:r>
            <a:r>
              <a:rPr lang="en-US" dirty="0"/>
              <a:t> prevents </a:t>
            </a:r>
            <a:r>
              <a:rPr lang="en-US" dirty="0" err="1"/>
              <a:t>hyperlipedimia</a:t>
            </a: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NAC preserved penile tissue and erectile function in rats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NAC inhibits apoptosis in penile tissue</a:t>
            </a:r>
          </a:p>
        </p:txBody>
      </p:sp>
    </p:spTree>
    <p:extLst>
      <p:ext uri="{BB962C8B-B14F-4D97-AF65-F5344CB8AC3E}">
        <p14:creationId xmlns:p14="http://schemas.microsoft.com/office/powerpoint/2010/main" val="11675000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7EE9D81-532C-E7BA-A481-A56871706A31}"/>
              </a:ext>
            </a:extLst>
          </p:cNvPr>
          <p:cNvSpPr txBox="1"/>
          <p:nvPr/>
        </p:nvSpPr>
        <p:spPr>
          <a:xfrm>
            <a:off x="2838538" y="176982"/>
            <a:ext cx="651492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 dirty="0" err="1"/>
              <a:t>ProImmune</a:t>
            </a:r>
            <a:r>
              <a:rPr lang="en-US" sz="3600" b="1" dirty="0"/>
              <a:t> Versus Gly-NAC</a:t>
            </a:r>
          </a:p>
          <a:p>
            <a:pPr algn="ctr"/>
            <a:r>
              <a:rPr lang="en-US" sz="3600" b="1" dirty="0"/>
              <a:t>(Pros and Cons)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B3433B3-590B-2175-6557-B97ABBDCC654}"/>
              </a:ext>
            </a:extLst>
          </p:cNvPr>
          <p:cNvSpPr txBox="1"/>
          <p:nvPr/>
        </p:nvSpPr>
        <p:spPr>
          <a:xfrm>
            <a:off x="157317" y="6180309"/>
            <a:ext cx="6110748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00" b="1" dirty="0"/>
              <a:t>*N-acetylcysteine ethyl ester as GSH enhancer in human primary endothelial cells: A comparative study with other... Free Radic Biol Med. 2018 Oct;126:202-209. </a:t>
            </a:r>
            <a:r>
              <a:rPr lang="en-US" sz="900" b="1" dirty="0" err="1"/>
              <a:t>doi</a:t>
            </a:r>
            <a:r>
              <a:rPr lang="en-US" sz="900" b="1" dirty="0"/>
              <a:t>: 10.1016/j.freeradbiomed.2018.08.013. </a:t>
            </a:r>
            <a:r>
              <a:rPr lang="en-US" sz="900" b="1" dirty="0" err="1"/>
              <a:t>Epub</a:t>
            </a:r>
            <a:r>
              <a:rPr lang="en-US" sz="900" b="1" dirty="0"/>
              <a:t> 2018 Aug 14. PMID: 30114478.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ED0B913-A6A4-3C2C-7FA8-F9428E0B0C52}"/>
              </a:ext>
            </a:extLst>
          </p:cNvPr>
          <p:cNvSpPr txBox="1"/>
          <p:nvPr/>
        </p:nvSpPr>
        <p:spPr>
          <a:xfrm>
            <a:off x="157317" y="5667165"/>
            <a:ext cx="611074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00" b="1" dirty="0"/>
              <a:t>*Protective Effects of Brain Infarction by N-Acetylcysteine Derivatives. Stroke. 2018 Jul;49(7):1727-1733. </a:t>
            </a:r>
            <a:r>
              <a:rPr lang="en-US" sz="900" b="1" dirty="0" err="1"/>
              <a:t>doi</a:t>
            </a:r>
            <a:r>
              <a:rPr lang="en-US" sz="900" b="1" dirty="0"/>
              <a:t>: 10.1161/STROKEAHA.118.021755. </a:t>
            </a:r>
            <a:r>
              <a:rPr lang="en-US" sz="900" b="1" dirty="0" err="1"/>
              <a:t>Epub</a:t>
            </a:r>
            <a:r>
              <a:rPr lang="en-US" sz="900" b="1" dirty="0"/>
              <a:t> 2018 Jun 4. PMID: 29866754.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9B37117-DBC5-5C26-BE74-361A04F9EB63}"/>
              </a:ext>
            </a:extLst>
          </p:cNvPr>
          <p:cNvSpPr txBox="1"/>
          <p:nvPr/>
        </p:nvSpPr>
        <p:spPr>
          <a:xfrm>
            <a:off x="6988278" y="5755870"/>
            <a:ext cx="4456470" cy="7848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00" b="1" dirty="0"/>
              <a:t>*N-Acetylcysteine ethyl ester (NACET): a novel lipophilic cell-permeable cysteine derivative with an unusual pharmacokinetic feature and remarkable antioxidant potential. </a:t>
            </a:r>
            <a:r>
              <a:rPr lang="en-US" sz="900" b="1" dirty="0" err="1"/>
              <a:t>Biochem</a:t>
            </a:r>
            <a:r>
              <a:rPr lang="en-US" sz="900" b="1" dirty="0"/>
              <a:t> </a:t>
            </a:r>
            <a:r>
              <a:rPr lang="en-US" sz="900" b="1" dirty="0" err="1"/>
              <a:t>Pharmacol</a:t>
            </a:r>
            <a:r>
              <a:rPr lang="en-US" sz="900" b="1" dirty="0"/>
              <a:t>. 2012 Dec 1;84(11):1522-33. </a:t>
            </a:r>
            <a:r>
              <a:rPr lang="en-US" sz="900" b="1" dirty="0" err="1"/>
              <a:t>doi</a:t>
            </a:r>
            <a:r>
              <a:rPr lang="en-US" sz="900" b="1" dirty="0"/>
              <a:t>: 10.1016/j.bcp.2012.09.010. </a:t>
            </a:r>
            <a:r>
              <a:rPr lang="en-US" sz="900" b="1" dirty="0" err="1"/>
              <a:t>Epub</a:t>
            </a:r>
            <a:r>
              <a:rPr lang="en-US" sz="900" b="1" dirty="0"/>
              <a:t> 2012 Sep 20. PMID: 23000913.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CA0D3F3-9C81-EDD6-E374-233A3A651054}"/>
              </a:ext>
            </a:extLst>
          </p:cNvPr>
          <p:cNvSpPr txBox="1"/>
          <p:nvPr/>
        </p:nvSpPr>
        <p:spPr>
          <a:xfrm>
            <a:off x="648929" y="1532374"/>
            <a:ext cx="4527201" cy="36933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/>
              <a:t>Glycine + NAC (Gly-NAC)</a:t>
            </a:r>
          </a:p>
          <a:p>
            <a:endParaRPr lang="en-US" dirty="0"/>
          </a:p>
          <a:p>
            <a:r>
              <a:rPr lang="en-US" dirty="0"/>
              <a:t>Liver &amp; Kidney detoxification</a:t>
            </a:r>
          </a:p>
          <a:p>
            <a:endParaRPr lang="en-US" dirty="0"/>
          </a:p>
          <a:p>
            <a:r>
              <a:rPr lang="en-US" dirty="0"/>
              <a:t>Low bioavailability</a:t>
            </a:r>
          </a:p>
          <a:p>
            <a:endParaRPr lang="en-US" dirty="0"/>
          </a:p>
          <a:p>
            <a:r>
              <a:rPr lang="en-US" dirty="0"/>
              <a:t>Low to no cell membrane permeability</a:t>
            </a:r>
          </a:p>
          <a:p>
            <a:endParaRPr lang="en-US" dirty="0"/>
          </a:p>
          <a:p>
            <a:r>
              <a:rPr lang="en-US" dirty="0"/>
              <a:t>Low glutathione synthesis </a:t>
            </a:r>
          </a:p>
          <a:p>
            <a:endParaRPr lang="en-US" dirty="0"/>
          </a:p>
          <a:p>
            <a:r>
              <a:rPr lang="en-US" dirty="0"/>
              <a:t>High doses cause side effects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AE67822-1C45-8C28-E079-133BB8616F5C}"/>
              </a:ext>
            </a:extLst>
          </p:cNvPr>
          <p:cNvSpPr txBox="1"/>
          <p:nvPr/>
        </p:nvSpPr>
        <p:spPr>
          <a:xfrm>
            <a:off x="6268065" y="1521123"/>
            <a:ext cx="4810932" cy="36933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 err="1"/>
              <a:t>ProImmune</a:t>
            </a:r>
            <a:endParaRPr lang="en-US" b="1" u="sng" dirty="0"/>
          </a:p>
          <a:p>
            <a:endParaRPr lang="en-US" dirty="0"/>
          </a:p>
          <a:p>
            <a:r>
              <a:rPr lang="en-US" dirty="0"/>
              <a:t>Liver &amp; Kidney detoxification</a:t>
            </a:r>
          </a:p>
          <a:p>
            <a:endParaRPr lang="en-US" dirty="0"/>
          </a:p>
          <a:p>
            <a:r>
              <a:rPr lang="en-US" dirty="0"/>
              <a:t>High bioavailability</a:t>
            </a:r>
          </a:p>
          <a:p>
            <a:endParaRPr lang="en-US" dirty="0"/>
          </a:p>
          <a:p>
            <a:r>
              <a:rPr lang="en-US" dirty="0"/>
              <a:t>Cell membrane permeable</a:t>
            </a:r>
          </a:p>
          <a:p>
            <a:endParaRPr lang="en-US" dirty="0"/>
          </a:p>
          <a:p>
            <a:r>
              <a:rPr lang="en-US" dirty="0"/>
              <a:t>High glutathione synthesis/High recycling </a:t>
            </a:r>
          </a:p>
          <a:p>
            <a:endParaRPr lang="en-US" dirty="0"/>
          </a:p>
          <a:p>
            <a:r>
              <a:rPr lang="en-US" dirty="0"/>
              <a:t>High doses has no side effects</a:t>
            </a:r>
          </a:p>
          <a:p>
            <a:endParaRPr lang="en-US" dirty="0"/>
          </a:p>
          <a:p>
            <a:r>
              <a:rPr lang="en-US" dirty="0"/>
              <a:t>Evidence against viral infections</a:t>
            </a:r>
          </a:p>
        </p:txBody>
      </p:sp>
    </p:spTree>
    <p:extLst>
      <p:ext uri="{BB962C8B-B14F-4D97-AF65-F5344CB8AC3E}">
        <p14:creationId xmlns:p14="http://schemas.microsoft.com/office/powerpoint/2010/main" val="5929123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36C26CA-C633-2DBE-C52C-6DFB467E6F6A}"/>
              </a:ext>
            </a:extLst>
          </p:cNvPr>
          <p:cNvSpPr txBox="1"/>
          <p:nvPr/>
        </p:nvSpPr>
        <p:spPr>
          <a:xfrm>
            <a:off x="1128939" y="176982"/>
            <a:ext cx="993413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 dirty="0" err="1"/>
              <a:t>ProImmune</a:t>
            </a:r>
            <a:r>
              <a:rPr lang="en-US" sz="3600" b="1" dirty="0"/>
              <a:t> Does More Than Increase GSH</a:t>
            </a:r>
          </a:p>
          <a:p>
            <a:pPr algn="ctr"/>
            <a:r>
              <a:rPr lang="en-US" sz="3600" b="1" dirty="0"/>
              <a:t>(A “One Stop Shop” for health and wellness)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E03FC7E-7639-4E63-20C7-58057D87BEBB}"/>
              </a:ext>
            </a:extLst>
          </p:cNvPr>
          <p:cNvSpPr txBox="1"/>
          <p:nvPr/>
        </p:nvSpPr>
        <p:spPr>
          <a:xfrm>
            <a:off x="314632" y="1656566"/>
            <a:ext cx="7266733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Glutathione is a master antioxidant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Helps control and reduce reactive oxygen species (ROS)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Helps to remove heavy metals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Helps the liver and kidneys clear toxins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Protects organ function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Boost immune function and viral clearance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Supports brain health 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Prevents and helps protect against erectile dysfunction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Supports fertility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ProImmune</a:t>
            </a:r>
            <a:r>
              <a:rPr lang="en-US" dirty="0"/>
              <a:t> component amino acids support: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TBI and PTSD recovery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/>
              <a:t>Mood stabilization (stress and anxiety reducer)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Recovery from injury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/>
              <a:t>R	educes inflammation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/>
              <a:t>Reduces lactic acid build-up 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AD199E3-114A-018F-6514-A32166F0017D}"/>
              </a:ext>
            </a:extLst>
          </p:cNvPr>
          <p:cNvSpPr txBox="1"/>
          <p:nvPr/>
        </p:nvSpPr>
        <p:spPr>
          <a:xfrm>
            <a:off x="8082116" y="2251587"/>
            <a:ext cx="379525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For all that </a:t>
            </a:r>
            <a:r>
              <a:rPr lang="en-US" dirty="0" err="1"/>
              <a:t>ProImmune</a:t>
            </a:r>
            <a:r>
              <a:rPr lang="en-US" dirty="0"/>
              <a:t> does, it is a bargain for the end user.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Non-toxic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Easy to take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Oral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Inhalable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Portable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Excellent shelf life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Helps in weight maintenance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15386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DDD967D-F2CF-973B-83D5-D885A6039708}"/>
              </a:ext>
            </a:extLst>
          </p:cNvPr>
          <p:cNvSpPr txBox="1"/>
          <p:nvPr/>
        </p:nvSpPr>
        <p:spPr>
          <a:xfrm>
            <a:off x="653846" y="393290"/>
            <a:ext cx="108843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/>
              <a:t>ProImmune</a:t>
            </a:r>
            <a:r>
              <a:rPr lang="en-US" sz="2400" b="1" dirty="0"/>
              <a:t> – A health formula that can be licensed to DoD – either as a supplement or a medical intervention – or jars may be purchased in bulk from the authorized distributor TheBestImmuneSupport.com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74EFDFD-5207-85FC-B838-CBD0ABF1F233}"/>
              </a:ext>
            </a:extLst>
          </p:cNvPr>
          <p:cNvSpPr txBox="1"/>
          <p:nvPr/>
        </p:nvSpPr>
        <p:spPr>
          <a:xfrm>
            <a:off x="1091380" y="1946789"/>
            <a:ext cx="9320981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/>
              <a:t>Pro Immune can also be produced by the DoD (or manufacturer of choice) after a formulation/recipe license is agreed upon for any of the below commodities of choice:</a:t>
            </a:r>
          </a:p>
          <a:p>
            <a:endParaRPr lang="en-US" dirty="0"/>
          </a:p>
          <a:p>
            <a:r>
              <a:rPr lang="en-US" dirty="0"/>
              <a:t>1 – Powder formulation</a:t>
            </a:r>
          </a:p>
          <a:p>
            <a:endParaRPr lang="en-US" dirty="0"/>
          </a:p>
          <a:p>
            <a:r>
              <a:rPr lang="en-US" dirty="0"/>
              <a:t>2 – Compressed tablet formulation</a:t>
            </a:r>
          </a:p>
          <a:p>
            <a:endParaRPr lang="en-US" dirty="0"/>
          </a:p>
          <a:p>
            <a:r>
              <a:rPr lang="en-US" dirty="0"/>
              <a:t>3 – Inhalable powder formulation</a:t>
            </a:r>
          </a:p>
          <a:p>
            <a:endParaRPr lang="en-US" dirty="0"/>
          </a:p>
          <a:p>
            <a:r>
              <a:rPr lang="en-US" dirty="0"/>
              <a:t>4 – Intravenous (I.V.) delivery</a:t>
            </a:r>
          </a:p>
          <a:p>
            <a:endParaRPr lang="en-US" dirty="0"/>
          </a:p>
          <a:p>
            <a:r>
              <a:rPr lang="en-US" dirty="0"/>
              <a:t>5 – Nutrition bar</a:t>
            </a:r>
          </a:p>
        </p:txBody>
      </p:sp>
    </p:spTree>
    <p:extLst>
      <p:ext uri="{BB962C8B-B14F-4D97-AF65-F5344CB8AC3E}">
        <p14:creationId xmlns:p14="http://schemas.microsoft.com/office/powerpoint/2010/main" val="25993424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361B28B-03CC-9321-7253-A23D0EE5EF8D}"/>
              </a:ext>
            </a:extLst>
          </p:cNvPr>
          <p:cNvSpPr txBox="1"/>
          <p:nvPr/>
        </p:nvSpPr>
        <p:spPr>
          <a:xfrm>
            <a:off x="423939" y="645949"/>
            <a:ext cx="5729454" cy="41549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u="sng" dirty="0"/>
              <a:t>Free form amino acids in </a:t>
            </a:r>
            <a:r>
              <a:rPr lang="en-US" sz="2400" b="1" u="sng" dirty="0" err="1"/>
              <a:t>ProImmune</a:t>
            </a:r>
            <a:r>
              <a:rPr lang="en-US" sz="2400" b="1" u="sng" dirty="0"/>
              <a:t>:</a:t>
            </a:r>
          </a:p>
          <a:p>
            <a:endParaRPr lang="en-US" sz="2400" dirty="0"/>
          </a:p>
          <a:p>
            <a:endParaRPr lang="en-US" dirty="0"/>
          </a:p>
          <a:p>
            <a:r>
              <a:rPr lang="en-US" dirty="0"/>
              <a:t>Glycine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L-Glutamine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L-Cystine</a:t>
            </a:r>
          </a:p>
          <a:p>
            <a:endParaRPr lang="en-US" dirty="0"/>
          </a:p>
          <a:p>
            <a:endParaRPr lang="en-US" dirty="0"/>
          </a:p>
          <a:p>
            <a:r>
              <a:rPr lang="en-US" u="sng" dirty="0"/>
              <a:t>Co-factor</a:t>
            </a:r>
          </a:p>
          <a:p>
            <a:r>
              <a:rPr lang="en-US" dirty="0"/>
              <a:t>Selenomethionine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71EC2E8-482D-7169-10B3-78455F8EA3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11406" y="4111083"/>
            <a:ext cx="1115160" cy="139618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27C20A2-8E64-967F-D1A6-2CA649B9569C}"/>
              </a:ext>
            </a:extLst>
          </p:cNvPr>
          <p:cNvSpPr txBox="1"/>
          <p:nvPr/>
        </p:nvSpPr>
        <p:spPr>
          <a:xfrm>
            <a:off x="4157622" y="4981681"/>
            <a:ext cx="2192594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b="1" dirty="0"/>
              <a:t>Found in Brazil nuts, cereal grains, soybeans, and grassland legumes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EC95F1A-DE0D-6BDF-3A11-8050D02C8299}"/>
              </a:ext>
            </a:extLst>
          </p:cNvPr>
          <p:cNvSpPr txBox="1"/>
          <p:nvPr/>
        </p:nvSpPr>
        <p:spPr>
          <a:xfrm>
            <a:off x="3468986" y="5562539"/>
            <a:ext cx="3639737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b="1" dirty="0"/>
              <a:t>Selenomethionine is absorbed 19% better than selenite.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A92D5B66-34E2-6F4B-CA04-C06148ADD7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7622" y="2821119"/>
            <a:ext cx="1592715" cy="1548119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93CC472C-FC05-EC5A-2DD9-9916C0C5EDD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7258" y="2205169"/>
            <a:ext cx="1826086" cy="832695"/>
          </a:xfrm>
          <a:prstGeom prst="rect">
            <a:avLst/>
          </a:prstGeom>
        </p:spPr>
      </p:pic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3B08D303-635E-E2B4-2237-C6A7B9AFA27B}"/>
              </a:ext>
            </a:extLst>
          </p:cNvPr>
          <p:cNvCxnSpPr/>
          <p:nvPr/>
        </p:nvCxnSpPr>
        <p:spPr>
          <a:xfrm>
            <a:off x="1747291" y="3505100"/>
            <a:ext cx="2753032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0C515E3D-5A32-893F-E85F-ED82E2927C20}"/>
              </a:ext>
            </a:extLst>
          </p:cNvPr>
          <p:cNvCxnSpPr/>
          <p:nvPr/>
        </p:nvCxnSpPr>
        <p:spPr>
          <a:xfrm>
            <a:off x="2012762" y="2677385"/>
            <a:ext cx="832379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6" name="Picture 15">
            <a:extLst>
              <a:ext uri="{FF2B5EF4-FFF2-40B4-BE49-F238E27FC236}">
                <a16:creationId xmlns:a16="http://schemas.microsoft.com/office/drawing/2014/main" id="{30B20291-F54A-FB65-D6C8-945FCC444C2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09103" y="1531463"/>
            <a:ext cx="1143000" cy="657225"/>
          </a:xfrm>
          <a:prstGeom prst="rect">
            <a:avLst/>
          </a:prstGeom>
        </p:spPr>
      </p:pic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CCB2913E-251B-AEA3-C2D6-EAA2273A4A1F}"/>
              </a:ext>
            </a:extLst>
          </p:cNvPr>
          <p:cNvCxnSpPr>
            <a:cxnSpLocks/>
          </p:cNvCxnSpPr>
          <p:nvPr/>
        </p:nvCxnSpPr>
        <p:spPr>
          <a:xfrm>
            <a:off x="1596572" y="1842948"/>
            <a:ext cx="41619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DF522D32-5CF9-7B12-37A6-ADE75906AE64}"/>
              </a:ext>
            </a:extLst>
          </p:cNvPr>
          <p:cNvCxnSpPr>
            <a:cxnSpLocks/>
          </p:cNvCxnSpPr>
          <p:nvPr/>
        </p:nvCxnSpPr>
        <p:spPr>
          <a:xfrm>
            <a:off x="2572508" y="4582437"/>
            <a:ext cx="41619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CFC0F188-D23D-C1B5-22B0-4A56A5F6273E}"/>
              </a:ext>
            </a:extLst>
          </p:cNvPr>
          <p:cNvSpPr txBox="1"/>
          <p:nvPr/>
        </p:nvSpPr>
        <p:spPr>
          <a:xfrm>
            <a:off x="6759467" y="1011363"/>
            <a:ext cx="477055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/>
              <a:t>Basis of </a:t>
            </a:r>
            <a:r>
              <a:rPr lang="en-US" b="1" u="sng" dirty="0" err="1"/>
              <a:t>ProImmune</a:t>
            </a:r>
            <a:r>
              <a:rPr lang="en-US" b="1" u="sng" dirty="0"/>
              <a:t> Effectiveness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Particle size composition – improves uptake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Reduced toxicity: No L-cysteine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Free form amino acids: Body uses what it needs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Selenomethionine improves absorption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Selenomethionine improves glutathione levels</a:t>
            </a:r>
          </a:p>
        </p:txBody>
      </p:sp>
    </p:spTree>
    <p:extLst>
      <p:ext uri="{BB962C8B-B14F-4D97-AF65-F5344CB8AC3E}">
        <p14:creationId xmlns:p14="http://schemas.microsoft.com/office/powerpoint/2010/main" val="24847710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D35C451E-8150-550F-C1A3-6756B603C7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7250" y="3658985"/>
            <a:ext cx="3617500" cy="18765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BF76F2A4-07BF-E663-9FDF-9B10F9CDCF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9818" y="1398520"/>
            <a:ext cx="2628263" cy="830531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9874119-D270-5740-30C5-D5D82A89726D}"/>
              </a:ext>
            </a:extLst>
          </p:cNvPr>
          <p:cNvSpPr txBox="1"/>
          <p:nvPr/>
        </p:nvSpPr>
        <p:spPr>
          <a:xfrm>
            <a:off x="4939512" y="880182"/>
            <a:ext cx="18885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Glutathione (GSH)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E4B10B4-C204-1C36-9D61-03ED3545CC80}"/>
              </a:ext>
            </a:extLst>
          </p:cNvPr>
          <p:cNvSpPr txBox="1"/>
          <p:nvPr/>
        </p:nvSpPr>
        <p:spPr>
          <a:xfrm>
            <a:off x="4444181" y="5869235"/>
            <a:ext cx="3048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Glutathione disulfide (GSSG)</a:t>
            </a:r>
          </a:p>
        </p:txBody>
      </p:sp>
      <p:cxnSp>
        <p:nvCxnSpPr>
          <p:cNvPr id="7" name="Connector: Curved 6">
            <a:extLst>
              <a:ext uri="{FF2B5EF4-FFF2-40B4-BE49-F238E27FC236}">
                <a16:creationId xmlns:a16="http://schemas.microsoft.com/office/drawing/2014/main" id="{E8122D5A-A34A-95CB-7064-45528516E4FE}"/>
              </a:ext>
            </a:extLst>
          </p:cNvPr>
          <p:cNvCxnSpPr>
            <a:cxnSpLocks/>
            <a:stCxn id="1026" idx="1"/>
            <a:endCxn id="2" idx="1"/>
          </p:cNvCxnSpPr>
          <p:nvPr/>
        </p:nvCxnSpPr>
        <p:spPr>
          <a:xfrm rot="10800000" flipH="1">
            <a:off x="4287250" y="1813786"/>
            <a:ext cx="412568" cy="2783488"/>
          </a:xfrm>
          <a:prstGeom prst="curvedConnector3">
            <a:avLst>
              <a:gd name="adj1" fmla="val -253214"/>
            </a:avLst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BD81B9BA-3338-81E6-7268-9D6BC4F0E8D9}"/>
              </a:ext>
            </a:extLst>
          </p:cNvPr>
          <p:cNvSpPr txBox="1"/>
          <p:nvPr/>
        </p:nvSpPr>
        <p:spPr>
          <a:xfrm rot="16200000">
            <a:off x="2300749" y="3020864"/>
            <a:ext cx="15071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NADPH + H2O</a:t>
            </a:r>
          </a:p>
        </p:txBody>
      </p:sp>
      <p:cxnSp>
        <p:nvCxnSpPr>
          <p:cNvPr id="12" name="Connector: Curved 11">
            <a:extLst>
              <a:ext uri="{FF2B5EF4-FFF2-40B4-BE49-F238E27FC236}">
                <a16:creationId xmlns:a16="http://schemas.microsoft.com/office/drawing/2014/main" id="{A05488A2-5738-F37F-72D6-7FAB02392AD5}"/>
              </a:ext>
            </a:extLst>
          </p:cNvPr>
          <p:cNvCxnSpPr>
            <a:stCxn id="2" idx="3"/>
            <a:endCxn id="1026" idx="3"/>
          </p:cNvCxnSpPr>
          <p:nvPr/>
        </p:nvCxnSpPr>
        <p:spPr>
          <a:xfrm>
            <a:off x="7328081" y="1813786"/>
            <a:ext cx="576669" cy="2783488"/>
          </a:xfrm>
          <a:prstGeom prst="curvedConnector3">
            <a:avLst>
              <a:gd name="adj1" fmla="val 262402"/>
            </a:avLst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241F5B41-CFCA-31DA-8F5E-802E70D4C798}"/>
              </a:ext>
            </a:extLst>
          </p:cNvPr>
          <p:cNvSpPr txBox="1"/>
          <p:nvPr/>
        </p:nvSpPr>
        <p:spPr>
          <a:xfrm rot="5400000">
            <a:off x="8128790" y="3244334"/>
            <a:ext cx="187583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NADP+ + OH−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552FAD9-7A22-672C-919F-42AA247D58D1}"/>
              </a:ext>
            </a:extLst>
          </p:cNvPr>
          <p:cNvSpPr txBox="1"/>
          <p:nvPr/>
        </p:nvSpPr>
        <p:spPr>
          <a:xfrm>
            <a:off x="5472753" y="6359113"/>
            <a:ext cx="15299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Oxidized state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8848D73-FF7F-4C6A-086E-C7E79AFD3D35}"/>
              </a:ext>
            </a:extLst>
          </p:cNvPr>
          <p:cNvSpPr txBox="1"/>
          <p:nvPr/>
        </p:nvSpPr>
        <p:spPr>
          <a:xfrm>
            <a:off x="5118791" y="498887"/>
            <a:ext cx="15324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B050"/>
                </a:solidFill>
              </a:rPr>
              <a:t>Reduced state</a:t>
            </a:r>
          </a:p>
        </p:txBody>
      </p:sp>
    </p:spTree>
    <p:extLst>
      <p:ext uri="{BB962C8B-B14F-4D97-AF65-F5344CB8AC3E}">
        <p14:creationId xmlns:p14="http://schemas.microsoft.com/office/powerpoint/2010/main" val="33658603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>
            <a:extLst>
              <a:ext uri="{FF2B5EF4-FFF2-40B4-BE49-F238E27FC236}">
                <a16:creationId xmlns:a16="http://schemas.microsoft.com/office/drawing/2014/main" id="{7D07E765-C061-31A9-9E84-6B52678027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00966" y="756514"/>
            <a:ext cx="3113092" cy="983737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74D16562-2572-03D7-8A9D-651DFE3EA5F3}"/>
              </a:ext>
            </a:extLst>
          </p:cNvPr>
          <p:cNvSpPr txBox="1"/>
          <p:nvPr/>
        </p:nvSpPr>
        <p:spPr>
          <a:xfrm>
            <a:off x="5508200" y="387182"/>
            <a:ext cx="1489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Glutathione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034CC28C-C44F-AF0E-86D2-C919ABD269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65124" y="3902486"/>
            <a:ext cx="1272173" cy="832695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8F699B92-51CC-7F08-E3CB-EFBA53C340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08200" y="4916451"/>
            <a:ext cx="1272173" cy="832695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9BCC7BA1-A3EF-DAD2-4DFF-93789C1D09D0}"/>
              </a:ext>
            </a:extLst>
          </p:cNvPr>
          <p:cNvSpPr txBox="1"/>
          <p:nvPr/>
        </p:nvSpPr>
        <p:spPr>
          <a:xfrm>
            <a:off x="5385193" y="3413789"/>
            <a:ext cx="154422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u="sng" dirty="0"/>
              <a:t>L-Cysteine</a:t>
            </a:r>
          </a:p>
        </p:txBody>
      </p:sp>
      <p:pic>
        <p:nvPicPr>
          <p:cNvPr id="4" name="Picture 2" descr="undefined">
            <a:extLst>
              <a:ext uri="{FF2B5EF4-FFF2-40B4-BE49-F238E27FC236}">
                <a16:creationId xmlns:a16="http://schemas.microsoft.com/office/drawing/2014/main" id="{26EF4585-1357-BB9F-58BB-58FEF1BF7B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1347" y="3908151"/>
            <a:ext cx="1461194" cy="10548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28C97AB-B3D1-92B5-876F-7F5772534B7F}"/>
              </a:ext>
            </a:extLst>
          </p:cNvPr>
          <p:cNvSpPr txBox="1"/>
          <p:nvPr/>
        </p:nvSpPr>
        <p:spPr>
          <a:xfrm>
            <a:off x="8485961" y="3164808"/>
            <a:ext cx="219259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dirty="0"/>
              <a:t>N-Acetyl-L-Cysteine (NAC)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E59105F-016B-1C05-22E4-21D00A556FA4}"/>
              </a:ext>
            </a:extLst>
          </p:cNvPr>
          <p:cNvSpPr txBox="1"/>
          <p:nvPr/>
        </p:nvSpPr>
        <p:spPr>
          <a:xfrm>
            <a:off x="1130822" y="3429000"/>
            <a:ext cx="21086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u="sng" dirty="0"/>
              <a:t>L-Cystine (from </a:t>
            </a:r>
            <a:r>
              <a:rPr lang="en-US" b="1" u="sng" dirty="0" err="1"/>
              <a:t>ProImmune</a:t>
            </a:r>
            <a:r>
              <a:rPr lang="en-US" b="1" u="sng" dirty="0"/>
              <a:t>)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6A4D70B-A1C6-6322-FC37-DAE42461EF8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30822" y="4142391"/>
            <a:ext cx="1592715" cy="1548119"/>
          </a:xfrm>
          <a:prstGeom prst="rect">
            <a:avLst/>
          </a:prstGeom>
        </p:spPr>
      </p:pic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DE332D7D-E4F6-623E-0FDA-8264DE286972}"/>
              </a:ext>
            </a:extLst>
          </p:cNvPr>
          <p:cNvCxnSpPr>
            <a:cxnSpLocks/>
            <a:stCxn id="8" idx="3"/>
            <a:endCxn id="20" idx="1"/>
          </p:cNvCxnSpPr>
          <p:nvPr/>
        </p:nvCxnSpPr>
        <p:spPr>
          <a:xfrm flipV="1">
            <a:off x="2723537" y="4318834"/>
            <a:ext cx="2741587" cy="597617"/>
          </a:xfrm>
          <a:prstGeom prst="straightConnector1">
            <a:avLst/>
          </a:prstGeom>
          <a:ln w="38100">
            <a:solidFill>
              <a:schemeClr val="bg1">
                <a:alpha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87564F7A-F492-436F-2376-75921F5247B3}"/>
              </a:ext>
            </a:extLst>
          </p:cNvPr>
          <p:cNvCxnSpPr>
            <a:cxnSpLocks/>
            <a:stCxn id="8" idx="3"/>
            <a:endCxn id="21" idx="1"/>
          </p:cNvCxnSpPr>
          <p:nvPr/>
        </p:nvCxnSpPr>
        <p:spPr>
          <a:xfrm>
            <a:off x="2723537" y="4916451"/>
            <a:ext cx="2784663" cy="416348"/>
          </a:xfrm>
          <a:prstGeom prst="straightConnector1">
            <a:avLst/>
          </a:prstGeom>
          <a:ln w="38100">
            <a:solidFill>
              <a:schemeClr val="bg1">
                <a:alpha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4E00ECB2-11EF-2881-A278-865867091052}"/>
              </a:ext>
            </a:extLst>
          </p:cNvPr>
          <p:cNvCxnSpPr>
            <a:cxnSpLocks/>
            <a:stCxn id="4" idx="1"/>
            <a:endCxn id="20" idx="3"/>
          </p:cNvCxnSpPr>
          <p:nvPr/>
        </p:nvCxnSpPr>
        <p:spPr>
          <a:xfrm flipH="1" flipV="1">
            <a:off x="6737297" y="4318834"/>
            <a:ext cx="1874050" cy="116753"/>
          </a:xfrm>
          <a:prstGeom prst="straightConnector1">
            <a:avLst/>
          </a:prstGeom>
          <a:ln w="38100">
            <a:solidFill>
              <a:schemeClr val="bg1">
                <a:alpha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3C1AA6B4-1DEF-09B2-61AC-CF23450ADD16}"/>
              </a:ext>
            </a:extLst>
          </p:cNvPr>
          <p:cNvSpPr txBox="1"/>
          <p:nvPr/>
        </p:nvSpPr>
        <p:spPr>
          <a:xfrm>
            <a:off x="7229443" y="3811139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Acyclase</a:t>
            </a:r>
            <a:r>
              <a:rPr lang="en-US" dirty="0"/>
              <a:t> I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16598767-989C-E5A4-B01A-85DA5F572876}"/>
              </a:ext>
            </a:extLst>
          </p:cNvPr>
          <p:cNvCxnSpPr>
            <a:stCxn id="24" idx="0"/>
            <a:endCxn id="18" idx="2"/>
          </p:cNvCxnSpPr>
          <p:nvPr/>
        </p:nvCxnSpPr>
        <p:spPr>
          <a:xfrm flipV="1">
            <a:off x="6157304" y="1740251"/>
            <a:ext cx="208" cy="1673538"/>
          </a:xfrm>
          <a:prstGeom prst="straightConnector1">
            <a:avLst/>
          </a:prstGeom>
          <a:ln w="38100">
            <a:solidFill>
              <a:schemeClr val="bg1">
                <a:alpha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A1CFB4D4-9020-2F60-1631-14597B783C98}"/>
              </a:ext>
            </a:extLst>
          </p:cNvPr>
          <p:cNvSpPr txBox="1"/>
          <p:nvPr/>
        </p:nvSpPr>
        <p:spPr>
          <a:xfrm>
            <a:off x="2932009" y="2790117"/>
            <a:ext cx="283923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Rate limiting step in GSH production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200FA72E-01F6-04EF-9C2B-75E6E3631A8E}"/>
              </a:ext>
            </a:extLst>
          </p:cNvPr>
          <p:cNvCxnSpPr>
            <a:stCxn id="31" idx="2"/>
            <a:endCxn id="24" idx="1"/>
          </p:cNvCxnSpPr>
          <p:nvPr/>
        </p:nvCxnSpPr>
        <p:spPr>
          <a:xfrm>
            <a:off x="4351629" y="3067116"/>
            <a:ext cx="1033564" cy="531339"/>
          </a:xfrm>
          <a:prstGeom prst="straightConnector1">
            <a:avLst/>
          </a:prstGeom>
          <a:ln w="28575">
            <a:solidFill>
              <a:schemeClr val="bg1">
                <a:alpha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647346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75D7AA67-C0EC-0010-C0AE-77754D9CD11B}"/>
              </a:ext>
            </a:extLst>
          </p:cNvPr>
          <p:cNvSpPr txBox="1"/>
          <p:nvPr/>
        </p:nvSpPr>
        <p:spPr>
          <a:xfrm>
            <a:off x="304190" y="254387"/>
            <a:ext cx="1158362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Traumatic Brain Injury and PTSD – Glutathione Connection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3762941-52EE-86F2-A345-5B25BB0E8EED}"/>
              </a:ext>
            </a:extLst>
          </p:cNvPr>
          <p:cNvSpPr txBox="1"/>
          <p:nvPr/>
        </p:nvSpPr>
        <p:spPr>
          <a:xfrm>
            <a:off x="865240" y="1166842"/>
            <a:ext cx="10284542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 concussion is under the TBI category – no such thing as a mild TBI in terms of health.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Rest and time are the only recognized treatment for TBIs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Undiagnosed TBI is a contributor to the suicide epidemic in service members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TBI is often misdiagnosed as PTSD and vice versa – symptoms overlap 90%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Concussions cause brain inflammation</a:t>
            </a:r>
          </a:p>
          <a:p>
            <a:r>
              <a:rPr lang="en-US" dirty="0"/>
              <a:t>	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Secondary and persistent damage to brain regions, blood flow and neurons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GSH levels drop after a TBI (CSF level determination)(DOI: 10.4103/1673-5374.257520)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Oxidative stress markers increase after a TBI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NRF2 Promoter elements are down-regulated after TBI (DOI: 10.1523/JNEUROSCI.1683-07.2007)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7214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F973204-2BB9-16ED-240E-801BAAD009EF}"/>
              </a:ext>
            </a:extLst>
          </p:cNvPr>
          <p:cNvSpPr txBox="1"/>
          <p:nvPr/>
        </p:nvSpPr>
        <p:spPr>
          <a:xfrm>
            <a:off x="348272" y="511276"/>
            <a:ext cx="1149545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 dirty="0"/>
              <a:t>Supplementation with NAC improves TBI symptoms</a:t>
            </a:r>
          </a:p>
          <a:p>
            <a:pPr algn="ctr"/>
            <a:r>
              <a:rPr lang="en-US" sz="2400" b="1" dirty="0"/>
              <a:t>(Good News/Bad News)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42F70BD-C434-91CA-CF2A-AB79ADC749E9}"/>
              </a:ext>
            </a:extLst>
          </p:cNvPr>
          <p:cNvSpPr txBox="1"/>
          <p:nvPr/>
        </p:nvSpPr>
        <p:spPr>
          <a:xfrm>
            <a:off x="936135" y="1997839"/>
            <a:ext cx="10319728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NAC produces significant behavioral recovery after injury in mouse model of TBI (</a:t>
            </a:r>
            <a:r>
              <a:rPr lang="fr-FR" dirty="0"/>
              <a:t>DOI: 10.1371/journal.pone.0090617)</a:t>
            </a:r>
            <a:r>
              <a:rPr lang="en-US" dirty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Tested In-Theater Vs Placebo (Iraq): Significant, short-term improvement in blast induced TBIs (</a:t>
            </a:r>
            <a:r>
              <a:rPr lang="fr-FR" sz="1800" dirty="0">
                <a:latin typeface="Segoe UI" panose="020B0502040204020203" pitchFamily="34" charset="0"/>
              </a:rPr>
              <a:t>DOI: 10.1371/journal.pone.0054163).</a:t>
            </a:r>
            <a:r>
              <a:rPr lang="en-US" dirty="0"/>
              <a:t> 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High dose NAC (oral) work for TBI: (4 gm loading then 2 gm twice daily)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Problem with High Oral dosing: nausea, vomiting, headache, dizziness, diarrhea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I.V. NAC is available but limited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Low bio-availability in oral route</a:t>
            </a:r>
          </a:p>
        </p:txBody>
      </p:sp>
    </p:spTree>
    <p:extLst>
      <p:ext uri="{BB962C8B-B14F-4D97-AF65-F5344CB8AC3E}">
        <p14:creationId xmlns:p14="http://schemas.microsoft.com/office/powerpoint/2010/main" val="14485791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BF42A34-1997-65DB-BD22-AD44D7E76B64}"/>
              </a:ext>
            </a:extLst>
          </p:cNvPr>
          <p:cNvSpPr txBox="1"/>
          <p:nvPr/>
        </p:nvSpPr>
        <p:spPr>
          <a:xfrm>
            <a:off x="265471" y="127822"/>
            <a:ext cx="116610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/>
              <a:t>Supplementation with </a:t>
            </a:r>
            <a:r>
              <a:rPr lang="en-US" sz="3600" b="1" dirty="0" err="1"/>
              <a:t>ProImmune</a:t>
            </a:r>
            <a:r>
              <a:rPr lang="en-US" sz="3600" b="1" dirty="0"/>
              <a:t> improves TBI/PTSD &amp; Anxiety symptoms</a:t>
            </a:r>
          </a:p>
          <a:p>
            <a:pPr algn="ctr"/>
            <a:r>
              <a:rPr lang="en-US" sz="2400" b="1" dirty="0"/>
              <a:t>(Historical Background)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9211D12-8508-77C3-4C4F-B3302B9160F1}"/>
              </a:ext>
            </a:extLst>
          </p:cNvPr>
          <p:cNvSpPr txBox="1"/>
          <p:nvPr/>
        </p:nvSpPr>
        <p:spPr>
          <a:xfrm>
            <a:off x="521110" y="1789474"/>
            <a:ext cx="11405419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Glycine supplementation has neuro-modulatory effects (DOI: 10.9740/mhc.2016.11.266):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Glycine acts on strychnine-sensitive glycine receptors (</a:t>
            </a:r>
            <a:r>
              <a:rPr lang="en-US" dirty="0" err="1"/>
              <a:t>GlyRs</a:t>
            </a:r>
            <a:r>
              <a:rPr lang="en-US" dirty="0"/>
              <a:t>), similar to GABA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/>
              <a:t>Acts in an inhibitory fashion to reduce anxiety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Glycine is a requisite co-agonist on the NMDA subtype-ionotropic glutamate receptors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/>
              <a:t>Helps to stimulate brain activity for memory formation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Glycine is a mood-stabilizing amino acid that helps with stress and anxiety (DOI: 10.19163/2307-9266-2022-10-5-404-415)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Testimonial from Denver Police Department Captain of 32 years: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Retired head of security for Denver PD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Diagnosed with PTSD from service related trauma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/>
              <a:t>“Nothing - not drugs, not therapy – took away my PTSD until I started taking Pro Immune”</a:t>
            </a:r>
          </a:p>
        </p:txBody>
      </p:sp>
    </p:spTree>
    <p:extLst>
      <p:ext uri="{BB962C8B-B14F-4D97-AF65-F5344CB8AC3E}">
        <p14:creationId xmlns:p14="http://schemas.microsoft.com/office/powerpoint/2010/main" val="20137629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5654751-398C-A77D-05E5-4616630375A3}"/>
              </a:ext>
            </a:extLst>
          </p:cNvPr>
          <p:cNvSpPr txBox="1"/>
          <p:nvPr/>
        </p:nvSpPr>
        <p:spPr>
          <a:xfrm>
            <a:off x="993058" y="491613"/>
            <a:ext cx="954460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Anything NAC can Do, </a:t>
            </a:r>
            <a:r>
              <a:rPr lang="en-US" sz="3200" b="1" dirty="0" err="1"/>
              <a:t>ProImmune</a:t>
            </a:r>
            <a:r>
              <a:rPr lang="en-US" sz="3200" b="1" dirty="0"/>
              <a:t> Does Better!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C9D73DA-275E-BDBA-05DA-7268FA7017E7}"/>
              </a:ext>
            </a:extLst>
          </p:cNvPr>
          <p:cNvSpPr txBox="1"/>
          <p:nvPr/>
        </p:nvSpPr>
        <p:spPr>
          <a:xfrm>
            <a:off x="1209366" y="1474838"/>
            <a:ext cx="939964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NAC has low bioavailability – free form amino acids do not.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L-Cystine has very low-toxicity at high dose – L-cysteine has toxicity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ProImmune</a:t>
            </a:r>
            <a:r>
              <a:rPr lang="en-US" dirty="0"/>
              <a:t> delivers two L-cysteine for every one that NAC delivers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L-Cysteine is the rate limiting step in GSH biosynthesis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Selenomethionine in </a:t>
            </a:r>
            <a:r>
              <a:rPr lang="en-US" dirty="0" err="1"/>
              <a:t>ProImmune</a:t>
            </a:r>
            <a:r>
              <a:rPr lang="en-US" dirty="0"/>
              <a:t> boost GSH biosynthesis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ProImmune</a:t>
            </a:r>
            <a:r>
              <a:rPr lang="en-US" dirty="0"/>
              <a:t> has pleiotropic effects – does more than help with TBI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Glycine supplementation aids in recovery from sports injury and training (DOI: 10.3390/sports12100265).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Glycine improves sleep and recovery (DOI:  10.3389/fneur.2012.00061)</a:t>
            </a:r>
          </a:p>
        </p:txBody>
      </p:sp>
    </p:spTree>
    <p:extLst>
      <p:ext uri="{BB962C8B-B14F-4D97-AF65-F5344CB8AC3E}">
        <p14:creationId xmlns:p14="http://schemas.microsoft.com/office/powerpoint/2010/main" val="18165185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B693AFE-4D0D-2654-B2C0-E3A64A6E71B6}"/>
              </a:ext>
            </a:extLst>
          </p:cNvPr>
          <p:cNvSpPr txBox="1"/>
          <p:nvPr/>
        </p:nvSpPr>
        <p:spPr>
          <a:xfrm>
            <a:off x="1681971" y="186813"/>
            <a:ext cx="882805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 dirty="0"/>
              <a:t>Evidence of </a:t>
            </a:r>
            <a:r>
              <a:rPr lang="en-US" sz="3600" b="1" dirty="0" err="1"/>
              <a:t>ProImmune’s</a:t>
            </a:r>
            <a:r>
              <a:rPr lang="en-US" sz="3600" b="1" dirty="0"/>
              <a:t> Effectiveness</a:t>
            </a:r>
          </a:p>
          <a:p>
            <a:pPr algn="ctr"/>
            <a:r>
              <a:rPr lang="en-US" sz="3600" b="1" dirty="0"/>
              <a:t>(Kidney and Vascular protection)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6030410-1486-11C2-7941-BAF62521927B}"/>
              </a:ext>
            </a:extLst>
          </p:cNvPr>
          <p:cNvSpPr txBox="1"/>
          <p:nvPr/>
        </p:nvSpPr>
        <p:spPr>
          <a:xfrm>
            <a:off x="678427" y="1745195"/>
            <a:ext cx="1014689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/>
            <a:r>
              <a:rPr lang="en-US" dirty="0"/>
              <a:t>CKD (chronic kidney disease) is a public health problem (</a:t>
            </a:r>
            <a:r>
              <a:rPr lang="en-US" sz="1800" dirty="0">
                <a:latin typeface="Segoe UI" panose="020B0502040204020203" pitchFamily="34" charset="0"/>
              </a:rPr>
              <a:t>DOI: 10.1042/CBI20090349)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Vascular smooth muscle cells (VSMCs) are a model for CKD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Spermine induces apoptosis in VSMCs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err="1"/>
              <a:t>ProImmune</a:t>
            </a:r>
            <a:r>
              <a:rPr lang="en-US" dirty="0"/>
              <a:t> was compared to NAC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 err="1"/>
              <a:t>ProImmune</a:t>
            </a:r>
            <a:r>
              <a:rPr lang="en-US" dirty="0"/>
              <a:t> was more effective than NAC in preventing spermine-induced apoptosis and downstream changes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/>
              <a:t>Cells were complete protected from damage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7804405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10581</TotalTime>
  <Words>1945</Words>
  <Application>Microsoft Office PowerPoint</Application>
  <PresentationFormat>Widescreen</PresentationFormat>
  <Paragraphs>298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Century Gothic</vt:lpstr>
      <vt:lpstr>Segoe UI</vt:lpstr>
      <vt:lpstr>Times New Roman</vt:lpstr>
      <vt:lpstr>Wingdings 3</vt:lpstr>
      <vt:lpstr>Slice</vt:lpstr>
      <vt:lpstr>Glutathione upregulation via Free Form amino acid  supplementation + selenomethionine cofactor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xavier figueroa</dc:creator>
  <cp:lastModifiedBy>xavier figueroa</cp:lastModifiedBy>
  <cp:revision>18</cp:revision>
  <dcterms:created xsi:type="dcterms:W3CDTF">2025-05-18T17:40:54Z</dcterms:created>
  <dcterms:modified xsi:type="dcterms:W3CDTF">2025-05-27T01:42:14Z</dcterms:modified>
</cp:coreProperties>
</file>